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9"/>
  </p:notesMasterIdLst>
  <p:handoutMasterIdLst>
    <p:handoutMasterId r:id="rId110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1045" r:id="rId16"/>
    <p:sldId id="997" r:id="rId17"/>
    <p:sldId id="999" r:id="rId18"/>
    <p:sldId id="1000" r:id="rId19"/>
    <p:sldId id="1001" r:id="rId20"/>
    <p:sldId id="899" r:id="rId21"/>
    <p:sldId id="895" r:id="rId22"/>
    <p:sldId id="1010" r:id="rId23"/>
    <p:sldId id="421" r:id="rId24"/>
    <p:sldId id="1011" r:id="rId25"/>
    <p:sldId id="900" r:id="rId26"/>
    <p:sldId id="1012" r:id="rId27"/>
    <p:sldId id="1013" r:id="rId28"/>
    <p:sldId id="1014" r:id="rId29"/>
    <p:sldId id="1015" r:id="rId30"/>
    <p:sldId id="901" r:id="rId31"/>
    <p:sldId id="902" r:id="rId32"/>
    <p:sldId id="903" r:id="rId33"/>
    <p:sldId id="1016" r:id="rId34"/>
    <p:sldId id="1017" r:id="rId35"/>
    <p:sldId id="904" r:id="rId36"/>
    <p:sldId id="905" r:id="rId37"/>
    <p:sldId id="909" r:id="rId38"/>
    <p:sldId id="908" r:id="rId39"/>
    <p:sldId id="910" r:id="rId40"/>
    <p:sldId id="1018" r:id="rId41"/>
    <p:sldId id="1019" r:id="rId42"/>
    <p:sldId id="1020" r:id="rId43"/>
    <p:sldId id="1021" r:id="rId44"/>
    <p:sldId id="1023" r:id="rId45"/>
    <p:sldId id="1024" r:id="rId46"/>
    <p:sldId id="1025" r:id="rId47"/>
    <p:sldId id="1046" r:id="rId48"/>
    <p:sldId id="1026" r:id="rId49"/>
    <p:sldId id="1022" r:id="rId50"/>
    <p:sldId id="961" r:id="rId51"/>
    <p:sldId id="1027" r:id="rId52"/>
    <p:sldId id="1028" r:id="rId53"/>
    <p:sldId id="1029" r:id="rId54"/>
    <p:sldId id="1030" r:id="rId55"/>
    <p:sldId id="1031" r:id="rId56"/>
    <p:sldId id="1032" r:id="rId57"/>
    <p:sldId id="985" r:id="rId58"/>
    <p:sldId id="1033" r:id="rId59"/>
    <p:sldId id="986" r:id="rId60"/>
    <p:sldId id="1036" r:id="rId61"/>
    <p:sldId id="355" r:id="rId62"/>
    <p:sldId id="982" r:id="rId63"/>
    <p:sldId id="983" r:id="rId64"/>
    <p:sldId id="984" r:id="rId65"/>
    <p:sldId id="987" r:id="rId66"/>
    <p:sldId id="359" r:id="rId67"/>
    <p:sldId id="988" r:id="rId68"/>
    <p:sldId id="1040" r:id="rId69"/>
    <p:sldId id="922" r:id="rId70"/>
    <p:sldId id="1041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62" r:id="rId92"/>
    <p:sldId id="363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1043" r:id="rId101"/>
    <p:sldId id="364" r:id="rId102"/>
    <p:sldId id="366" r:id="rId103"/>
    <p:sldId id="1044" r:id="rId104"/>
    <p:sldId id="365" r:id="rId105"/>
    <p:sldId id="367" r:id="rId106"/>
    <p:sldId id="404" r:id="rId107"/>
    <p:sldId id="1047" r:id="rId10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793"/>
  </p:normalViewPr>
  <p:slideViewPr>
    <p:cSldViewPr snapToObjects="1">
      <p:cViewPr varScale="1">
        <p:scale>
          <a:sx n="196" d="100"/>
          <a:sy n="196" d="100"/>
        </p:scale>
        <p:origin x="4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viewProps" Target="viewProps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theme" Target="theme/theme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14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28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(S22):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2022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W4111-Intro-to-DB-S22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002/V002, Spring 2022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2022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2022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Actor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Hands on Work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Look at IMDB and </a:t>
            </a:r>
            <a:r>
              <a:rPr lang="en-US" altLang="en-US" sz="2800" i="1" dirty="0" err="1">
                <a:solidFill>
                  <a:schemeClr val="bg1"/>
                </a:solidFill>
              </a:rPr>
              <a:t>GoT</a:t>
            </a:r>
            <a:r>
              <a:rPr lang="en-US" altLang="en-US" sz="2800" i="1" dirty="0">
                <a:solidFill>
                  <a:schemeClr val="bg1"/>
                </a:solidFill>
              </a:rPr>
              <a:t> Data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Watch Prof. Ferguson Make Mistakes in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HW1 status and plans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last year asked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Let’s look at JOIN and then Anti-Join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– Anti-Join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4114800" y="18097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TA’s are on-board</a:t>
            </a:r>
          </a:p>
          <a:p>
            <a:pPr lvl="1"/>
            <a:r>
              <a:rPr lang="en-US" dirty="0">
                <a:hlinkClick r:id="rId2"/>
              </a:rPr>
              <a:t>https://donald-f-ferguson.github.io/W4111-Intro-to-DB-S22/instructors.html</a:t>
            </a:r>
            <a:endParaRPr lang="en-US" dirty="0"/>
          </a:p>
          <a:p>
            <a:pPr lvl="1"/>
            <a:r>
              <a:rPr lang="en-US" dirty="0"/>
              <a:t>OHs calendar available. Working on Zoom links.</a:t>
            </a:r>
          </a:p>
          <a:p>
            <a:pPr lvl="1"/>
            <a:r>
              <a:rPr lang="en-US" dirty="0"/>
              <a:t>I need to discuss submission formats with them.</a:t>
            </a:r>
            <a:br>
              <a:rPr lang="en-US" dirty="0"/>
            </a:br>
            <a:r>
              <a:rPr lang="en-US" dirty="0"/>
              <a:t>Organizing grading of 400 HWs over two different tracks is tricky. </a:t>
            </a:r>
          </a:p>
          <a:p>
            <a:r>
              <a:rPr lang="en-US" dirty="0"/>
              <a:t>HW0 and HW1</a:t>
            </a:r>
          </a:p>
          <a:p>
            <a:pPr lvl="1"/>
            <a:r>
              <a:rPr lang="en-US" dirty="0"/>
              <a:t>About 70 enrollment changes and need to let new students catch up.</a:t>
            </a:r>
          </a:p>
          <a:p>
            <a:pPr lvl="1"/>
            <a:r>
              <a:rPr lang="en-US" dirty="0"/>
              <a:t>You will have to use some of today’s material.</a:t>
            </a:r>
            <a:br>
              <a:rPr lang="en-US" dirty="0"/>
            </a:br>
            <a:r>
              <a:rPr lang="en-US" dirty="0"/>
              <a:t>So, I did not want to assign what I have not covered.</a:t>
            </a:r>
          </a:p>
          <a:p>
            <a:pPr lvl="1"/>
            <a:r>
              <a:rPr lang="en-US" dirty="0"/>
              <a:t>Should release HW0 submission rules and HW 1 tomorrow.</a:t>
            </a:r>
          </a:p>
          <a:p>
            <a:pPr lvl="1"/>
            <a:r>
              <a:rPr lang="en-US" dirty="0"/>
              <a:t>Due in 8 days, which is reasonable.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0 and 1 Status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68006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W4111_002_2022_1: Lecture 3: ER, Relational, SQL (III)		© Donald F. Ferguson, 2022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7" y="-22860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Hands on Work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Let’s Look at Professor Ferguson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Load Some SQL Data (Vergil, Columbia Data, 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etc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Access through a Web Application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and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Make More Mistakes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W4111_002_2022_1: Lecture 2: ER, Relational, SQL (II) 		© Donald F. Ferguson, 2022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21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50094</TotalTime>
  <Words>8025</Words>
  <Application>Microsoft Macintosh PowerPoint</Application>
  <PresentationFormat>On-screen Show (16:9)</PresentationFormat>
  <Paragraphs>886</Paragraphs>
  <Slides>99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99</vt:i4>
      </vt:variant>
    </vt:vector>
  </HeadingPairs>
  <TitlesOfParts>
    <vt:vector size="117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HW 0 and 1 Status</vt:lpstr>
      <vt:lpstr>Discussion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 (You will also use)</vt:lpstr>
      <vt:lpstr>Some Interesting Queries</vt:lpstr>
      <vt:lpstr>PowerPoint Presentation</vt:lpstr>
      <vt:lpstr>PowerPoint Presentation</vt:lpstr>
      <vt:lpstr>PowerPoint Presentation</vt:lpstr>
      <vt:lpstr>Notation</vt:lpstr>
      <vt:lpstr>PowerPoint Presentation</vt:lpstr>
      <vt:lpstr>An Example – Anti-Join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582</cp:revision>
  <cp:lastPrinted>2018-11-15T21:01:50Z</cp:lastPrinted>
  <dcterms:created xsi:type="dcterms:W3CDTF">2010-04-12T23:12:02Z</dcterms:created>
  <dcterms:modified xsi:type="dcterms:W3CDTF">2022-01-27T16:20:34Z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